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21"/>
  </p:notesMasterIdLst>
  <p:sldIdLst>
    <p:sldId id="269" r:id="rId2"/>
    <p:sldId id="283" r:id="rId3"/>
    <p:sldId id="299" r:id="rId4"/>
    <p:sldId id="284" r:id="rId5"/>
    <p:sldId id="307" r:id="rId6"/>
    <p:sldId id="287" r:id="rId7"/>
    <p:sldId id="288" r:id="rId8"/>
    <p:sldId id="289" r:id="rId9"/>
    <p:sldId id="305" r:id="rId10"/>
    <p:sldId id="290" r:id="rId11"/>
    <p:sldId id="306" r:id="rId12"/>
    <p:sldId id="292" r:id="rId13"/>
    <p:sldId id="295" r:id="rId14"/>
    <p:sldId id="298" r:id="rId15"/>
    <p:sldId id="310" r:id="rId16"/>
    <p:sldId id="285" r:id="rId17"/>
    <p:sldId id="286" r:id="rId18"/>
    <p:sldId id="308" r:id="rId19"/>
    <p:sldId id="309" r:id="rId20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田 亘" initials="中田" lastIdx="4" clrIdx="0">
    <p:extLst>
      <p:ext uri="{19B8F6BF-5375-455C-9EA6-DF929625EA0E}">
        <p15:presenceInfo xmlns:p15="http://schemas.microsoft.com/office/powerpoint/2012/main" userId="afd29a766a71ed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2A700"/>
    <a:srgbClr val="FF5050"/>
    <a:srgbClr val="000000"/>
    <a:srgbClr val="FF6600"/>
    <a:srgbClr val="D2ECB6"/>
    <a:srgbClr val="DCF0C6"/>
    <a:srgbClr val="FFFFFF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7" autoAdjust="0"/>
    <p:restoredTop sz="94000" autoAdjust="0"/>
  </p:normalViewPr>
  <p:slideViewPr>
    <p:cSldViewPr snapToGrid="0">
      <p:cViewPr varScale="1">
        <p:scale>
          <a:sx n="107" d="100"/>
          <a:sy n="107" d="100"/>
        </p:scale>
        <p:origin x="15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01.5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37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2.0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4.3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5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46.9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2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7.5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5:59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1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09:03:1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4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07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15:16:22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29:27.1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39:56.1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0:47.4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1:56.116"/>
    </inkml:context>
    <inkml:brush xml:id="br0">
      <inkml:brushProperty name="width" value="0.17639" units="cm"/>
      <inkml:brushProperty name="height" value="0.17639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7:59.9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1.7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3:18:04.7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E4E6D-CA91-433C-8D56-03622934BE5C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6DA81-8193-4980-9565-726340B2A6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9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CFCEAFFB-16E4-4FFE-B2C5-A5F96E944BB4}" type="datetime1">
              <a:rPr kumimoji="1" lang="ja-JP" altLang="en-US" smtClean="0"/>
              <a:pPr/>
              <a:t>2023/1/27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5F40922-5495-466F-8C75-8B5A7A510380}"/>
              </a:ext>
            </a:extLst>
          </p:cNvPr>
          <p:cNvGrpSpPr/>
          <p:nvPr userDrawn="1"/>
        </p:nvGrpSpPr>
        <p:grpSpPr>
          <a:xfrm>
            <a:off x="6119344" y="5639159"/>
            <a:ext cx="2925343" cy="654618"/>
            <a:chOff x="6160907" y="4927256"/>
            <a:chExt cx="2925343" cy="65461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1413F20-1B21-4D3B-B608-467F31645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980" y="4927256"/>
              <a:ext cx="482270" cy="632309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7BC8A3-A851-40D4-8AFF-066C3E4F62C4}"/>
                </a:ext>
              </a:extLst>
            </p:cNvPr>
            <p:cNvSpPr txBox="1"/>
            <p:nvPr/>
          </p:nvSpPr>
          <p:spPr>
            <a:xfrm>
              <a:off x="6160907" y="5074043"/>
              <a:ext cx="24430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T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oyama</a:t>
              </a:r>
              <a:r>
                <a:rPr kumimoji="1" lang="en-US" altLang="ja-JP" sz="1350" dirty="0">
                  <a:solidFill>
                    <a:schemeClr val="bg1"/>
                  </a:solidFill>
                  <a:latin typeface="Bodoni MT Black" panose="02070A03080606020203" pitchFamily="18" charset="0"/>
                </a:rPr>
                <a:t>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S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ystem </a:t>
              </a:r>
            </a:p>
            <a:p>
              <a:pPr algn="r"/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D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esign </a:t>
              </a:r>
              <a:r>
                <a:rPr kumimoji="1" lang="en-US" altLang="ja-JP" sz="1350" dirty="0">
                  <a:solidFill>
                    <a:srgbClr val="FF0000"/>
                  </a:solidFill>
                  <a:latin typeface="Bodoni MT Black" panose="02070A03080606020203" pitchFamily="18" charset="0"/>
                </a:rPr>
                <a:t>L</a:t>
              </a:r>
              <a:r>
                <a:rPr kumimoji="1" lang="en-US" altLang="ja-JP" sz="1350" dirty="0">
                  <a:latin typeface="Bodoni MT Black" panose="02070A03080606020203" pitchFamily="18" charset="0"/>
                </a:rPr>
                <a:t>aboratory</a:t>
              </a:r>
              <a:endParaRPr kumimoji="1" lang="ja-JP" altLang="en-US" sz="1350">
                <a:latin typeface="Bodoni MT Black" panose="02070A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7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9CF4-CE6B-4C9D-88F9-673EE74768DD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45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4AADA-ADA7-4C17-985B-D4A44CF755AC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14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1591" y="6459784"/>
            <a:ext cx="1854203" cy="365125"/>
          </a:xfrm>
        </p:spPr>
        <p:txBody>
          <a:bodyPr/>
          <a:lstStyle>
            <a:lvl1pPr>
              <a:defRPr sz="1800"/>
            </a:lvl1pPr>
          </a:lstStyle>
          <a:p>
            <a:fld id="{0151172D-7DA2-4A96-B0BD-2B45E6470C11}" type="datetime1">
              <a:rPr kumimoji="1" lang="ja-JP" altLang="en-US" smtClean="0"/>
              <a:pPr/>
              <a:t>2023/1/27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75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2AC3-3E4E-4AD4-84F5-98520CA0E6EA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6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F813-079C-4449-A913-7FC367B3719B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71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E11E-121B-4DF1-A7C7-F22F79D5863C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04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96984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9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5AAA-4C39-4533-9757-B6DE8CE5EC87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97FAB4-C10F-F941-9FD8-4E7751AAC440}"/>
              </a:ext>
            </a:extLst>
          </p:cNvPr>
          <p:cNvSpPr txBox="1"/>
          <p:nvPr userDrawn="1"/>
        </p:nvSpPr>
        <p:spPr>
          <a:xfrm>
            <a:off x="2998879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9E10A35-18E7-4C34-A608-8F9C6570FF17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35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10F7-DF63-4592-B9AC-44F49C49724F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dirty="0"/>
              <a:t>長岡高専　電子制御工学科　制御工学研究室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0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FFFF"/>
                </a:solidFill>
                <a:latin typeface="+mn-lt"/>
              </a:defRPr>
            </a:lvl1pPr>
          </a:lstStyle>
          <a:p>
            <a:fld id="{8209CCA8-EEE3-4970-ACF8-17990B1D87EC}" type="datetime1">
              <a:rPr kumimoji="1" lang="ja-JP" altLang="en-US" smtClean="0"/>
              <a:pPr/>
              <a:t>2023/1/27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fld id="{E2856846-1EF8-4374-B523-FE9A680A5F89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72CAFF-937D-424D-B844-CD44820B1698}"/>
              </a:ext>
            </a:extLst>
          </p:cNvPr>
          <p:cNvSpPr txBox="1"/>
          <p:nvPr userDrawn="1"/>
        </p:nvSpPr>
        <p:spPr>
          <a:xfrm>
            <a:off x="2984674" y="6479359"/>
            <a:ext cx="3220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T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oyama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 S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ystem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D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esign </a:t>
            </a:r>
            <a:r>
              <a:rPr kumimoji="1" lang="en-US" altLang="ja-JP" sz="1350" dirty="0">
                <a:solidFill>
                  <a:schemeClr val="bg1"/>
                </a:solidFill>
                <a:latin typeface="Bodoni MT Black" panose="02070A03080606020203" pitchFamily="18" charset="0"/>
              </a:rPr>
              <a:t>L</a:t>
            </a:r>
            <a:r>
              <a:rPr kumimoji="1" lang="en-US" altLang="ja-JP" sz="1350" dirty="0">
                <a:latin typeface="Bodoni MT Black" panose="02070A03080606020203" pitchFamily="18" charset="0"/>
              </a:rPr>
              <a:t>aboratory</a:t>
            </a:r>
            <a:endParaRPr kumimoji="1" lang="ja-JP" altLang="en-US" sz="135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2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4.svg"/><Relationship Id="rId7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3.xml"/><Relationship Id="rId3" Type="http://schemas.openxmlformats.org/officeDocument/2006/relationships/image" Target="../media/image23.jp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customXml" Target="../ink/ink22.xml"/><Relationship Id="rId2" Type="http://schemas.openxmlformats.org/officeDocument/2006/relationships/image" Target="../media/image9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10.png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customXml" Target="../ink/ink1.xml"/><Relationship Id="rId4" Type="http://schemas.openxmlformats.org/officeDocument/2006/relationships/image" Target="../media/image14.sv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10" Type="http://schemas.openxmlformats.org/officeDocument/2006/relationships/image" Target="../media/image17.png"/><Relationship Id="rId4" Type="http://schemas.openxmlformats.org/officeDocument/2006/relationships/image" Target="../media/image14.sv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0DA14-926E-46C8-8BE0-8B94A4EDB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C-3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選手の</a:t>
            </a:r>
            <a: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次元位置を追跡する</a:t>
            </a:r>
            <a:b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バレーボール分析支援システム</a:t>
            </a:r>
            <a:endParaRPr kumimoji="1" lang="ja-JP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68C4CC4-33A3-4E9A-B3B5-8B7E782A0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ja-JP" altLang="en-US" dirty="0"/>
              <a:t>制御工学研究室</a:t>
            </a:r>
            <a:r>
              <a:rPr lang="en-US" altLang="ja-JP" dirty="0"/>
              <a:t>  </a:t>
            </a:r>
            <a:r>
              <a:rPr lang="ja-JP" altLang="en-US" dirty="0"/>
              <a:t>佐野裕馬　</a:t>
            </a:r>
            <a:endParaRPr lang="en-US" altLang="ja-JP" dirty="0"/>
          </a:p>
          <a:p>
            <a:pPr algn="r"/>
            <a:r>
              <a:rPr lang="ja-JP" altLang="en-US" dirty="0"/>
              <a:t>指導教員　外山茂浩</a:t>
            </a:r>
            <a:endParaRPr lang="ja-JP" altLang="en-US" b="1" cap="none" dirty="0">
              <a:solidFill>
                <a:schemeClr val="tx1"/>
              </a:solidFill>
            </a:endParaRPr>
          </a:p>
          <a:p>
            <a:pPr algn="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5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7"/>
    </mc:Choice>
    <mc:Fallback xmlns="">
      <p:transition spd="slow" advTm="176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BF1C-4759-71E9-7A3E-452AEF9D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手動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948C7E-BAFF-E270-4C3E-9785BBE7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8E506-5832-0C00-C86C-A0732322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9" name="not_auto">
            <a:hlinkClick r:id="" action="ppaction://media"/>
            <a:extLst>
              <a:ext uri="{FF2B5EF4-FFF2-40B4-BE49-F238E27FC236}">
                <a16:creationId xmlns:a16="http://schemas.microsoft.com/office/drawing/2014/main" id="{62CCD0CE-BF29-3C63-0584-1D6442DAD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999" y="2143123"/>
            <a:ext cx="4572002" cy="257175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1A4F20-4D2F-CCD5-7978-4A10A98A0797}"/>
              </a:ext>
            </a:extLst>
          </p:cNvPr>
          <p:cNvSpPr txBox="1"/>
          <p:nvPr/>
        </p:nvSpPr>
        <p:spPr>
          <a:xfrm>
            <a:off x="213064" y="11274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選手位置をおおむね推定できた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C2A70B-FF0C-1734-83B2-E1344F064113}"/>
              </a:ext>
            </a:extLst>
          </p:cNvPr>
          <p:cNvSpPr txBox="1"/>
          <p:nvPr/>
        </p:nvSpPr>
        <p:spPr>
          <a:xfrm>
            <a:off x="213064" y="5318122"/>
            <a:ext cx="5808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 選手の交差が起こり、選手位置を推定できなくなる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AlphaPose_01_camera1">
            <a:hlinkClick r:id="" action="ppaction://media"/>
            <a:extLst>
              <a:ext uri="{FF2B5EF4-FFF2-40B4-BE49-F238E27FC236}">
                <a16:creationId xmlns:a16="http://schemas.microsoft.com/office/drawing/2014/main" id="{B76BFFAC-9024-F521-881A-99B43D22B9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143125"/>
            <a:ext cx="4571999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研究の流れ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rgbClr val="FF9933"/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rgbClr val="FF9933"/>
                </a:solidFill>
                <a:latin typeface="+mn-ea"/>
              </a:rPr>
              <a:t>映像間の選手の対応付け（自動）</a:t>
            </a:r>
            <a:endParaRPr lang="en-US" altLang="ja-JP" sz="2400" b="1" dirty="0">
              <a:solidFill>
                <a:srgbClr val="FF9933"/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68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432935-3342-512E-F057-344BBFE5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F43B54-AA1B-2705-4537-F2913CFA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E0B7D4-5F12-1B76-A958-CC461D5E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1" name="グラフィックス 30" descr="ビデオ カメラ 枠線">
            <a:extLst>
              <a:ext uri="{FF2B5EF4-FFF2-40B4-BE49-F238E27FC236}">
                <a16:creationId xmlns:a16="http://schemas.microsoft.com/office/drawing/2014/main" id="{BEAD62B0-4717-42C4-27A5-559A9A65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043" y="1958462"/>
            <a:ext cx="896984" cy="896984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32" name="グラフィックス 31" descr="ビデオ カメラ 枠線">
            <a:extLst>
              <a:ext uri="{FF2B5EF4-FFF2-40B4-BE49-F238E27FC236}">
                <a16:creationId xmlns:a16="http://schemas.microsoft.com/office/drawing/2014/main" id="{85A4B63E-1F1E-CE83-1D48-8F29462C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934" y="1958462"/>
            <a:ext cx="896984" cy="896984"/>
          </a:xfrm>
          <a:prstGeom prst="rect">
            <a:avLst/>
          </a:prstGeom>
          <a:scene3d>
            <a:camera prst="orthographicFront">
              <a:rot lat="0" lon="10800000" rev="1200000"/>
            </a:camera>
            <a:lightRig rig="threePt" dir="t"/>
          </a:scene3d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ED8B63B5-F579-BD42-5ACB-15F1601B8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4" r="83156" b="12449"/>
          <a:stretch/>
        </p:blipFill>
        <p:spPr>
          <a:xfrm>
            <a:off x="2582772" y="3027424"/>
            <a:ext cx="929073" cy="2124636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DF6804BF-578D-D803-098D-E20DA5942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0" t="30543" r="58186" b="18749"/>
          <a:stretch/>
        </p:blipFill>
        <p:spPr>
          <a:xfrm>
            <a:off x="4531826" y="3224648"/>
            <a:ext cx="929073" cy="1927412"/>
          </a:xfrm>
          <a:prstGeom prst="rect">
            <a:avLst/>
          </a:prstGeom>
        </p:spPr>
      </p:pic>
      <p:pic>
        <p:nvPicPr>
          <p:cNvPr id="38" name="図 37" descr="ダイアグラム&#10;&#10;自動的に生成された説明">
            <a:extLst>
              <a:ext uri="{FF2B5EF4-FFF2-40B4-BE49-F238E27FC236}">
                <a16:creationId xmlns:a16="http://schemas.microsoft.com/office/drawing/2014/main" id="{4D75800A-85A9-5999-F0B2-0725DDC945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b="63797"/>
          <a:stretch/>
        </p:blipFill>
        <p:spPr>
          <a:xfrm>
            <a:off x="6480880" y="3110355"/>
            <a:ext cx="669096" cy="1376068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547F5C8-46E9-424E-2375-133A2287480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2331571" cy="242047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14:cNvPr>
              <p14:cNvContentPartPr/>
              <p14:nvPr/>
            </p14:nvContentPartPr>
            <p14:xfrm>
              <a:off x="3079189" y="4216482"/>
              <a:ext cx="360" cy="360"/>
            </p14:xfrm>
          </p:contentPart>
        </mc:Choice>
        <mc:Fallback xmlns=""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5CE235AC-801E-0990-59B9-68B80842E3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618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14:cNvPr>
              <p14:cNvContentPartPr/>
              <p14:nvPr/>
            </p14:nvContentPartPr>
            <p14:xfrm>
              <a:off x="4977829" y="4216482"/>
              <a:ext cx="360" cy="360"/>
            </p14:xfrm>
          </p:contentPart>
        </mc:Choice>
        <mc:Fallback xmlns=""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E950E333-CCB9-2147-11A1-400A2B7BE4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4829" y="41534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14:cNvPr>
              <p14:cNvContentPartPr/>
              <p14:nvPr/>
            </p14:nvContentPartPr>
            <p14:xfrm>
              <a:off x="6825709" y="3800682"/>
              <a:ext cx="360" cy="360"/>
            </p14:xfrm>
          </p:contentPart>
        </mc:Choice>
        <mc:Fallback xmlns="">
          <p:pic>
            <p:nvPicPr>
              <p:cNvPr id="48" name="インク 47">
                <a:extLst>
                  <a:ext uri="{FF2B5EF4-FFF2-40B4-BE49-F238E27FC236}">
                    <a16:creationId xmlns:a16="http://schemas.microsoft.com/office/drawing/2014/main" id="{E6D1A62F-BA29-5EC1-02A5-CB938F00A7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09" y="3737682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26FA873-ADFA-656E-14EB-54BE1CB3C2A6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4817499" cy="21836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AEB1454-F226-F38E-18BF-450E4A104D1A}"/>
              </a:ext>
            </a:extLst>
          </p:cNvPr>
          <p:cNvCxnSpPr>
            <a:cxnSpLocks/>
          </p:cNvCxnSpPr>
          <p:nvPr/>
        </p:nvCxnSpPr>
        <p:spPr>
          <a:xfrm>
            <a:off x="1684303" y="2731589"/>
            <a:ext cx="6485654" cy="135815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54638FC0-791F-5721-055E-10E4573A2740}"/>
              </a:ext>
            </a:extLst>
          </p:cNvPr>
          <p:cNvCxnSpPr>
            <a:cxnSpLocks/>
          </p:cNvCxnSpPr>
          <p:nvPr/>
        </p:nvCxnSpPr>
        <p:spPr>
          <a:xfrm flipH="1">
            <a:off x="6282824" y="2675109"/>
            <a:ext cx="962703" cy="2544933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44F5129-E531-27FF-57B6-E8CED5456358}"/>
              </a:ext>
            </a:extLst>
          </p:cNvPr>
          <p:cNvCxnSpPr>
            <a:cxnSpLocks/>
          </p:cNvCxnSpPr>
          <p:nvPr/>
        </p:nvCxnSpPr>
        <p:spPr>
          <a:xfrm flipH="1">
            <a:off x="3575966" y="2675109"/>
            <a:ext cx="3669173" cy="2476951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FA8FD71F-22BC-41BC-0B25-EB1FD97D9E0C}"/>
              </a:ext>
            </a:extLst>
          </p:cNvPr>
          <p:cNvCxnSpPr>
            <a:cxnSpLocks/>
          </p:cNvCxnSpPr>
          <p:nvPr/>
        </p:nvCxnSpPr>
        <p:spPr>
          <a:xfrm flipH="1">
            <a:off x="1895984" y="2675109"/>
            <a:ext cx="5349155" cy="196596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A162FEE-160B-B59E-B169-38EA7DFC005F}"/>
              </a:ext>
            </a:extLst>
          </p:cNvPr>
          <p:cNvSpPr txBox="1"/>
          <p:nvPr/>
        </p:nvSpPr>
        <p:spPr>
          <a:xfrm>
            <a:off x="213064" y="1127465"/>
            <a:ext cx="6676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映像ごとに直線を選ぶ全ての組み合わせを考える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（映像の全フレーム）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361DEBF8-C188-662B-70CE-A3B13981C738}"/>
              </a:ext>
            </a:extLst>
          </p:cNvPr>
          <p:cNvSpPr txBox="1"/>
          <p:nvPr/>
        </p:nvSpPr>
        <p:spPr>
          <a:xfrm>
            <a:off x="213064" y="5380362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同じ選手を通る直線の距離は近い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→直線間の距離が短い組から順に対応付ける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3CF3BE-A88C-1997-9BD7-768909501A0A}"/>
              </a:ext>
            </a:extLst>
          </p:cNvPr>
          <p:cNvSpPr txBox="1"/>
          <p:nvPr/>
        </p:nvSpPr>
        <p:spPr>
          <a:xfrm>
            <a:off x="878774" y="2868086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44094A-9883-7798-93AA-EEAF15821830}"/>
              </a:ext>
            </a:extLst>
          </p:cNvPr>
          <p:cNvSpPr txBox="1"/>
          <p:nvPr/>
        </p:nvSpPr>
        <p:spPr>
          <a:xfrm>
            <a:off x="7242410" y="2802267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000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32ED4-540D-BE14-8748-B9DF597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選手位置の推定結果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自動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86F989B-3D20-5554-1A7B-9402DA23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D649-A933-D98D-95B8-A024D244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auto">
            <a:hlinkClick r:id="" action="ppaction://media"/>
            <a:extLst>
              <a:ext uri="{FF2B5EF4-FFF2-40B4-BE49-F238E27FC236}">
                <a16:creationId xmlns:a16="http://schemas.microsoft.com/office/drawing/2014/main" id="{A5300FCC-C18E-3C98-2216-262D39FC9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1183900"/>
            <a:ext cx="4572000" cy="25717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EC4C6E-6057-8A0F-AF82-C875F575AF69}"/>
              </a:ext>
            </a:extLst>
          </p:cNvPr>
          <p:cNvSpPr txBox="1"/>
          <p:nvPr/>
        </p:nvSpPr>
        <p:spPr>
          <a:xfrm>
            <a:off x="0" y="5135491"/>
            <a:ext cx="5030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原因 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カメラキャリブレーションの誤差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カメラ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約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13cm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の誤差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AlphaPose_01_camera1">
            <a:hlinkClick r:id="" action="ppaction://media"/>
            <a:extLst>
              <a:ext uri="{FF2B5EF4-FFF2-40B4-BE49-F238E27FC236}">
                <a16:creationId xmlns:a16="http://schemas.microsoft.com/office/drawing/2014/main" id="{13D4BCF4-DE35-2C57-F563-C95F14B64C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183900"/>
            <a:ext cx="4572000" cy="257175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A865EC-D622-4182-A7BE-A2B6AAF7920E}"/>
              </a:ext>
            </a:extLst>
          </p:cNvPr>
          <p:cNvSpPr txBox="1"/>
          <p:nvPr/>
        </p:nvSpPr>
        <p:spPr>
          <a:xfrm>
            <a:off x="0" y="3963062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 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自動の選手対応付けが上手く機能しない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三角形 17">
            <a:extLst>
              <a:ext uri="{FF2B5EF4-FFF2-40B4-BE49-F238E27FC236}">
                <a16:creationId xmlns:a16="http://schemas.microsoft.com/office/drawing/2014/main" id="{C0DEFA3B-076D-F21C-0B32-BFA84114EC48}"/>
              </a:ext>
            </a:extLst>
          </p:cNvPr>
          <p:cNvSpPr/>
          <p:nvPr/>
        </p:nvSpPr>
        <p:spPr>
          <a:xfrm rot="10800000">
            <a:off x="1983878" y="4617989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1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E466A-6967-86C4-3744-A3EB6E2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44F9F-7E84-4701-74F4-6F9A1AF1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D68CE8-0094-216B-71AF-62416F7E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D219CE-7FAB-CE32-D54B-03DF8F8100DB}"/>
              </a:ext>
            </a:extLst>
          </p:cNvPr>
          <p:cNvSpPr txBox="1"/>
          <p:nvPr/>
        </p:nvSpPr>
        <p:spPr>
          <a:xfrm>
            <a:off x="527389" y="1450972"/>
            <a:ext cx="69621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複数台のカメラで選手の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次元位置を求めることで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跳躍時においても位置を推定可能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　今後の課題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①選手の交差の対応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➁カメラキャリブレーションの誤差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035787-15D5-8338-C7A3-1F3D8AEC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本研究で撮影・使用した映像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7FFAC8-CB38-27E5-9F2A-7AC6DC5C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B94C45-6400-6141-3310-43D6C4D8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A9C529-A2D5-677E-0192-008476E16F8D}"/>
              </a:ext>
            </a:extLst>
          </p:cNvPr>
          <p:cNvSpPr txBox="1"/>
          <p:nvPr/>
        </p:nvSpPr>
        <p:spPr>
          <a:xfrm>
            <a:off x="1693768" y="1714237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86340D-638B-319A-B58F-00CA72849E0C}"/>
              </a:ext>
            </a:extLst>
          </p:cNvPr>
          <p:cNvSpPr txBox="1"/>
          <p:nvPr/>
        </p:nvSpPr>
        <p:spPr>
          <a:xfrm>
            <a:off x="6382313" y="171423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01_camera1">
            <a:hlinkClick r:id="" action="ppaction://media"/>
            <a:extLst>
              <a:ext uri="{FF2B5EF4-FFF2-40B4-BE49-F238E27FC236}">
                <a16:creationId xmlns:a16="http://schemas.microsoft.com/office/drawing/2014/main" id="{D1174E0C-7247-3BA7-7E76-4FD09DFE1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75901"/>
            <a:ext cx="4572000" cy="2571750"/>
          </a:xfrm>
          <a:prstGeom prst="rect">
            <a:avLst/>
          </a:prstGeom>
        </p:spPr>
      </p:pic>
      <p:pic>
        <p:nvPicPr>
          <p:cNvPr id="11" name="01_camera2">
            <a:hlinkClick r:id="" action="ppaction://media"/>
            <a:extLst>
              <a:ext uri="{FF2B5EF4-FFF2-40B4-BE49-F238E27FC236}">
                <a16:creationId xmlns:a16="http://schemas.microsoft.com/office/drawing/2014/main" id="{9928015A-B5A0-E829-7FEB-E326E87148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3718" y="2175900"/>
            <a:ext cx="4500282" cy="25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18C45-B308-709D-495F-B9CBD48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カメラキャリブレーション（カメラ内部パラメータ）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21F7EC-E535-7CF9-DF69-AC337299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DC84EC-5BC6-4A1A-477F-9389052F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6953656-DF95-693C-3071-B78FE2A42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678384"/>
            <a:ext cx="2669292" cy="1809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3E32FE-6AAC-60DE-19D3-05D1557DF111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953A7E-EE13-8B6D-158A-F44160975547}"/>
              </a:ext>
            </a:extLst>
          </p:cNvPr>
          <p:cNvSpPr txBox="1"/>
          <p:nvPr/>
        </p:nvSpPr>
        <p:spPr>
          <a:xfrm>
            <a:off x="213064" y="1881167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・（レンズ歪み）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A7BFB8-0E5F-009E-F4B8-001BD0DD60C5}"/>
              </a:ext>
            </a:extLst>
          </p:cNvPr>
          <p:cNvSpPr txBox="1"/>
          <p:nvPr/>
        </p:nvSpPr>
        <p:spPr>
          <a:xfrm>
            <a:off x="165347" y="5484227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6905A0-CE8D-3177-85BB-167B28488033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  <p:sp>
        <p:nvSpPr>
          <p:cNvPr id="16" name="三角形 17">
            <a:extLst>
              <a:ext uri="{FF2B5EF4-FFF2-40B4-BE49-F238E27FC236}">
                <a16:creationId xmlns:a16="http://schemas.microsoft.com/office/drawing/2014/main" id="{E2067B34-71F4-0130-798C-092D714B2549}"/>
              </a:ext>
            </a:extLst>
          </p:cNvPr>
          <p:cNvSpPr/>
          <p:nvPr/>
        </p:nvSpPr>
        <p:spPr>
          <a:xfrm rot="5400000">
            <a:off x="3669604" y="3610045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B56005-0CE7-7052-3F9E-3DD1ADF7187D}"/>
              </a:ext>
            </a:extLst>
          </p:cNvPr>
          <p:cNvSpPr txBox="1"/>
          <p:nvPr/>
        </p:nvSpPr>
        <p:spPr>
          <a:xfrm>
            <a:off x="4856085" y="1127465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カメラレンズの歪み推定</a:t>
            </a:r>
          </a:p>
        </p:txBody>
      </p:sp>
      <p:pic>
        <p:nvPicPr>
          <p:cNvPr id="19" name="図 18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AE7D16DE-971F-CD3C-4936-BD17C584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1589130"/>
            <a:ext cx="3553278" cy="199871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97E26E-79ED-A69B-A065-905A13E57C88}"/>
              </a:ext>
            </a:extLst>
          </p:cNvPr>
          <p:cNvSpPr txBox="1"/>
          <p:nvPr/>
        </p:nvSpPr>
        <p:spPr>
          <a:xfrm>
            <a:off x="5982102" y="3572110"/>
            <a:ext cx="1475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歪み補正前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59FD414-F0C2-4159-B94F-5BF8BEF4DCED}"/>
              </a:ext>
            </a:extLst>
          </p:cNvPr>
          <p:cNvSpPr txBox="1"/>
          <p:nvPr/>
        </p:nvSpPr>
        <p:spPr>
          <a:xfrm>
            <a:off x="5982102" y="599205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歪み補正後</a:t>
            </a:r>
          </a:p>
        </p:txBody>
      </p:sp>
      <p:pic>
        <p:nvPicPr>
          <p:cNvPr id="25" name="図 24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1194293E-81B9-1399-DF6C-4FFB3B384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3" y="4006509"/>
            <a:ext cx="3553279" cy="19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DE226-69EC-47A1-F116-23703158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カメラキャリブレーション（カメラ外部パラメータ）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0856C0-CDB6-C960-3AA5-FDD1A20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0B712A-CF5F-3424-7FCA-79DB57DF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00BA2C-5369-8564-6BB9-7CAAF19CD3EF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3D1189-E810-72C1-E746-E9BCBF674986}"/>
              </a:ext>
            </a:extLst>
          </p:cNvPr>
          <p:cNvSpPr txBox="1"/>
          <p:nvPr/>
        </p:nvSpPr>
        <p:spPr>
          <a:xfrm>
            <a:off x="213064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4591A4A6-05A0-7C72-B4F3-B6C78087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6" y="896983"/>
            <a:ext cx="3502747" cy="221272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C3EFAD-5698-AC99-7CFB-3BE931C8A298}"/>
              </a:ext>
            </a:extLst>
          </p:cNvPr>
          <p:cNvSpPr txBox="1"/>
          <p:nvPr/>
        </p:nvSpPr>
        <p:spPr>
          <a:xfrm>
            <a:off x="5002728" y="3109710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  <p:pic>
        <p:nvPicPr>
          <p:cNvPr id="11" name="図 10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E8A8AA6D-3C31-4C2E-D2A2-5A697751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28" y="3748291"/>
            <a:ext cx="3764761" cy="21176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14:cNvPr>
              <p14:cNvContentPartPr/>
              <p14:nvPr/>
            </p14:nvContentPartPr>
            <p14:xfrm>
              <a:off x="6600440" y="5806775"/>
              <a:ext cx="360" cy="36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339C1A14-14DD-1FDB-E95C-5D11DBDA72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2800" y="5789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14:cNvPr>
              <p14:cNvContentPartPr/>
              <p14:nvPr/>
            </p14:nvContentPartPr>
            <p14:xfrm>
              <a:off x="7696070" y="4885895"/>
              <a:ext cx="360" cy="36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4BD642D4-C49E-5267-CEE8-64D7CE08CF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8070" y="48682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14:cNvPr>
              <p14:cNvContentPartPr/>
              <p14:nvPr/>
            </p14:nvContentPartPr>
            <p14:xfrm>
              <a:off x="7959590" y="4663775"/>
              <a:ext cx="36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39C44099-5A02-D0DA-8891-3B6A53348A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590" y="4646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14:cNvPr>
              <p14:cNvContentPartPr/>
              <p14:nvPr/>
            </p14:nvContentPartPr>
            <p14:xfrm>
              <a:off x="8153270" y="4495655"/>
              <a:ext cx="360" cy="36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B0B6B5F9-ECCA-CA23-524E-20D014725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270" y="44776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14:cNvPr>
              <p14:cNvContentPartPr/>
              <p14:nvPr/>
            </p14:nvContentPartPr>
            <p14:xfrm>
              <a:off x="8422910" y="4286135"/>
              <a:ext cx="36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C4357D1B-5B44-33C2-B111-75BBFDF5E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270" y="42681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14:cNvPr>
              <p14:cNvContentPartPr/>
              <p14:nvPr/>
            </p14:nvContentPartPr>
            <p14:xfrm>
              <a:off x="5568830" y="4628855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5372521D-C6CF-312C-A055-6FEC750ADB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830" y="461121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14:cNvPr>
              <p14:cNvContentPartPr/>
              <p14:nvPr/>
            </p14:nvContentPartPr>
            <p14:xfrm>
              <a:off x="6270470" y="4428695"/>
              <a:ext cx="360" cy="36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22D46CAE-3EE7-C994-3396-741B55FE6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2470" y="44110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14:cNvPr>
              <p14:cNvContentPartPr/>
              <p14:nvPr/>
            </p14:nvContentPartPr>
            <p14:xfrm>
              <a:off x="6743510" y="4295495"/>
              <a:ext cx="360" cy="36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FE067991-A23B-6E35-07D2-527675ACD6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5510" y="4277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14:cNvPr>
              <p14:cNvContentPartPr/>
              <p14:nvPr/>
            </p14:nvContentPartPr>
            <p14:xfrm>
              <a:off x="7121150" y="4181375"/>
              <a:ext cx="360" cy="3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25FC5AC7-25A1-8602-9E76-EF214B0564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3510" y="41633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14:cNvPr>
              <p14:cNvContentPartPr/>
              <p14:nvPr/>
            </p14:nvContentPartPr>
            <p14:xfrm>
              <a:off x="8026190" y="4028735"/>
              <a:ext cx="360" cy="3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A1984992-43D1-2F43-FE6E-284EC53EF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8190" y="401109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14:cNvPr>
              <p14:cNvContentPartPr/>
              <p14:nvPr/>
            </p14:nvContentPartPr>
            <p14:xfrm>
              <a:off x="8045270" y="3809855"/>
              <a:ext cx="360" cy="36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EA995823-879A-669D-22C1-D81F8E1CD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727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14:cNvPr>
              <p14:cNvContentPartPr/>
              <p14:nvPr/>
            </p14:nvContentPartPr>
            <p14:xfrm>
              <a:off x="6238790" y="3952775"/>
              <a:ext cx="360" cy="360"/>
            </p14:xfrm>
          </p:contentPart>
        </mc:Choice>
        <mc:Fallback xmlns=""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C8F8E78D-A287-9F4C-77BA-0AA442B539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0790" y="39347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14:cNvPr>
              <p14:cNvContentPartPr/>
              <p14:nvPr/>
            </p14:nvContentPartPr>
            <p14:xfrm>
              <a:off x="6229070" y="3809855"/>
              <a:ext cx="360" cy="360"/>
            </p14:xfrm>
          </p:contentPart>
        </mc:Choice>
        <mc:Fallback xmlns="">
          <p:pic>
            <p:nvPicPr>
              <p:cNvPr id="27" name="インク 26">
                <a:extLst>
                  <a:ext uri="{FF2B5EF4-FFF2-40B4-BE49-F238E27FC236}">
                    <a16:creationId xmlns:a16="http://schemas.microsoft.com/office/drawing/2014/main" id="{C37E7363-58AF-A350-9C0E-32EC80DA1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430" y="3791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14:cNvPr>
              <p14:cNvContentPartPr/>
              <p14:nvPr/>
            </p14:nvContentPartPr>
            <p14:xfrm>
              <a:off x="5838470" y="4546415"/>
              <a:ext cx="360" cy="36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DEB3F543-DD7C-339D-C0F5-F342A3E293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0830" y="452841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620EEC0-F882-A248-E599-AA33DC86BD20}"/>
              </a:ext>
            </a:extLst>
          </p:cNvPr>
          <p:cNvSpPr txBox="1"/>
          <p:nvPr/>
        </p:nvSpPr>
        <p:spPr>
          <a:xfrm>
            <a:off x="213062" y="4397857"/>
            <a:ext cx="3171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全ての既知点が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映像に映る必要はない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0931E76-9BF6-AD29-3C6F-6A9904E4BB49}"/>
              </a:ext>
            </a:extLst>
          </p:cNvPr>
          <p:cNvSpPr txBox="1"/>
          <p:nvPr/>
        </p:nvSpPr>
        <p:spPr>
          <a:xfrm>
            <a:off x="213062" y="32029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を用いて推定</a:t>
            </a:r>
          </a:p>
        </p:txBody>
      </p:sp>
    </p:spTree>
    <p:extLst>
      <p:ext uri="{BB962C8B-B14F-4D97-AF65-F5344CB8AC3E}">
        <p14:creationId xmlns:p14="http://schemas.microsoft.com/office/powerpoint/2010/main" val="82389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71F21-64F2-125E-2AF3-BFB498FA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選手配置を知るメリット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B9F266-A8D3-0C04-7D46-148EA266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117D9C-EE22-089B-9275-7189ADF3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5D7FE9-98AC-F9B7-15EB-5AE9152147E1}"/>
              </a:ext>
            </a:extLst>
          </p:cNvPr>
          <p:cNvSpPr txBox="1"/>
          <p:nvPr/>
        </p:nvSpPr>
        <p:spPr>
          <a:xfrm>
            <a:off x="118643" y="1323894"/>
            <a:ext cx="637546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①相手の攻撃エリア・ゾーンが分かる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→攻撃パターンが分かる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データバレーでも行っていることだが、</a:t>
            </a:r>
            <a:b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正確な位置情報が映像解析によって出せる</a:t>
            </a:r>
            <a:b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➁ブロックの参加率を評価できる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→良いブロッカーの評価指標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セッターにつられずに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枚揃えられるかどうか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③攻撃者の体の向きが分かる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kumimoji="1" lang="ja-JP" altLang="en-US" sz="2000" b="1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kumimoji="1" lang="en-US" altLang="ja-JP" sz="2000" b="1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kumimoji="1" lang="ja-JP" altLang="en-US" sz="2000" b="1" dirty="0">
                <a:solidFill>
                  <a:schemeClr val="bg1">
                    <a:lumMod val="65000"/>
                  </a:schemeClr>
                </a:solidFill>
              </a:rPr>
              <a:t>次元の姿勢まで求められた場合）</a:t>
            </a:r>
            <a:endParaRPr kumimoji="1" lang="en-US" altLang="ja-JP" sz="2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→スパイクのコースチャートが分析で用いられる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体の姿勢も合わせて、打ち方のクセまで分かる可能性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分析フォームのご紹介 | Volleyball Unlimited">
            <a:extLst>
              <a:ext uri="{FF2B5EF4-FFF2-40B4-BE49-F238E27FC236}">
                <a16:creationId xmlns:a16="http://schemas.microsoft.com/office/drawing/2014/main" id="{753B78E2-B885-C2D7-2129-11CE8AAB5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" t="66634" r="75653" b="4518"/>
          <a:stretch/>
        </p:blipFill>
        <p:spPr bwMode="auto">
          <a:xfrm>
            <a:off x="6494106" y="947091"/>
            <a:ext cx="2560994" cy="494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710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62C6C7-3798-3A2E-8DA4-5AA5ACEB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直線の最近点の求め方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DC4257-0CCC-2E45-8FE2-C83E4968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47E071-DD6B-5871-DFB6-533C80C1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19</a:t>
            </a:fld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5F71BF3-729E-2FA4-EFFF-5E0E766C1B9B}"/>
                  </a:ext>
                </a:extLst>
              </p:cNvPr>
              <p:cNvSpPr txBox="1"/>
              <p:nvPr/>
            </p:nvSpPr>
            <p:spPr>
              <a:xfrm>
                <a:off x="129540" y="1072243"/>
                <a:ext cx="5695790" cy="406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直線</a:t>
                </a:r>
                <a:r>
                  <a:rPr kumimoji="1" lang="en-US" altLang="ja-JP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L1 : </a:t>
                </a:r>
                <a:r>
                  <a:rPr kumimoji="1" lang="en-US" altLang="ja-JP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</a:t>
                </a:r>
                <a:r>
                  <a:rPr kumimoji="1" lang="en-US" altLang="ja-JP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</a:t>
                </a:r>
                <a:r>
                  <a:rPr kumimoji="1" lang="en-US" altLang="ja-JP" sz="28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kumimoji="1" lang="en-US" altLang="ja-JP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</a:t>
                </a:r>
                <a:r>
                  <a:rPr kumimoji="1" lang="en-US" altLang="ja-JP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kumimoji="1" lang="en-US" altLang="ja-JP" sz="28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</a:p>
              <a:p>
                <a:r>
                  <a:rPr kumimoji="1" lang="ja-JP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直線</a:t>
                </a:r>
                <a:r>
                  <a:rPr kumimoji="1" lang="en-US" altLang="ja-JP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L2 : </a:t>
                </a:r>
                <a:r>
                  <a:rPr kumimoji="1" lang="en-US" altLang="ja-JP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</a:t>
                </a:r>
                <a:r>
                  <a:rPr kumimoji="1" lang="en-US" altLang="ja-JP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</a:t>
                </a:r>
                <a:r>
                  <a:rPr kumimoji="1" lang="en-US" altLang="ja-JP" sz="28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kumimoji="1" lang="en-US" altLang="ja-JP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</a:t>
                </a:r>
                <a:r>
                  <a:rPr kumimoji="1" lang="en-US" altLang="ja-JP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kumimoji="1" lang="en-US" altLang="ja-JP" sz="28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</a:p>
              <a:p>
                <a:endParaRPr kumimoji="1" lang="en-US" altLang="ja-JP" sz="28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8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→直線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L2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に対する直線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L1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上の最近点 </a:t>
                </a:r>
                <a:r>
                  <a:rPr kumimoji="1" lang="en-US" altLang="ja-JP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</a:t>
                </a:r>
                <a:r>
                  <a:rPr kumimoji="1" lang="en-US" altLang="ja-JP" sz="2400" b="1" i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</a:p>
              <a:p>
                <a:r>
                  <a:rPr kumimoji="1" lang="ja-JP" altLang="en-US" sz="28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　</a:t>
                </a:r>
                <a14:m>
                  <m:oMath xmlns:m="http://schemas.openxmlformats.org/officeDocument/2006/math"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800" b="1" i="1" baseline="-25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ja-JP" sz="2800" b="1" i="1" baseline="-25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{(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kumimoji="1" lang="en-US" altLang="ja-JP" sz="28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d>
                          <m:d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ja-JP" sz="2800" b="1" i="1" baseline="-250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ja-JP" sz="2800" b="1" i="1" baseline="-250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kumimoji="1" lang="en-US" altLang="ja-JP" sz="2800" b="1" i="1" baseline="-25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ja-JP" altLang="en-US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・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d>
                          <m:d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ja-JP" sz="2800" b="1" i="1" baseline="-250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ja-JP" sz="2800" b="1" i="1" baseline="-250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ja-JP" sz="2800" b="1" i="1" baseline="30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kumimoji="1" lang="en-US" altLang="ja-JP" sz="28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同様に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L1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に対する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L2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上の最近点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</a:t>
                </a:r>
                <a:r>
                  <a:rPr kumimoji="1" lang="en-US" altLang="ja-JP" sz="24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も求め、</a:t>
                </a:r>
                <a:endParaRPr kumimoji="1" lang="en-US" altLang="ja-JP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</a:t>
                </a:r>
                <a:r>
                  <a:rPr kumimoji="1" lang="en-US" altLang="ja-JP" sz="24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</a:t>
                </a:r>
                <a:r>
                  <a:rPr kumimoji="1" lang="en-US" altLang="ja-JP" sz="2400" b="1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の中点を</a:t>
                </a:r>
                <a:r>
                  <a:rPr kumimoji="1" lang="en-US" altLang="ja-JP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r>
                  <a:rPr kumimoji="1" lang="ja-JP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直線の最近点として求める</a:t>
                </a:r>
                <a:endParaRPr kumimoji="1" lang="en-US" altLang="ja-JP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5F71BF3-729E-2FA4-EFFF-5E0E766C1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" y="1072243"/>
                <a:ext cx="5695790" cy="4061625"/>
              </a:xfrm>
              <a:prstGeom prst="rect">
                <a:avLst/>
              </a:prstGeom>
              <a:blipFill>
                <a:blip r:embed="rId2"/>
                <a:stretch>
                  <a:fillRect l="-2139" t="-2252" r="-963"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ADC478-4CB2-A9DC-0308-98F3B431A8ED}"/>
              </a:ext>
            </a:extLst>
          </p:cNvPr>
          <p:cNvSpPr txBox="1"/>
          <p:nvPr/>
        </p:nvSpPr>
        <p:spPr>
          <a:xfrm>
            <a:off x="3457988" y="959777"/>
            <a:ext cx="2831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ja-JP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媒介変数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kumimoji="1" lang="en-US" altLang="ja-JP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 </a:t>
            </a:r>
            <a:r>
              <a:rPr kumimoji="1" lang="en-US" altLang="ja-JP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kumimoji="1" lang="en-US" altLang="ja-JP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単位方向ベクトル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ja-JP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kumimoji="1" lang="en-US" altLang="ja-JP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en-US" altLang="ja-JP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kumimoji="1" lang="en-US" altLang="ja-JP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位置ベクトル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4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8A393-D3D1-BCEF-1183-B96E9BD7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研究背景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DBE911-9588-3C59-5AC9-3FF13FE8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E41854-E933-DD83-7B4E-DD6BA403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420A78-7260-C15F-AF08-1027067A69EF}"/>
              </a:ext>
            </a:extLst>
          </p:cNvPr>
          <p:cNvSpPr txBox="1"/>
          <p:nvPr/>
        </p:nvSpPr>
        <p:spPr>
          <a:xfrm>
            <a:off x="328674" y="1345787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データバレー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9A737-0865-F04E-6747-76B37C7A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" y="1940196"/>
            <a:ext cx="3385323" cy="23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9EA0A7-67FD-252B-59E1-F7A49D9B636E}"/>
              </a:ext>
            </a:extLst>
          </p:cNvPr>
          <p:cNvSpPr txBox="1"/>
          <p:nvPr/>
        </p:nvSpPr>
        <p:spPr>
          <a:xfrm>
            <a:off x="328674" y="431340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DC7338-1EFA-8827-4668-B48DD92D14B5}"/>
              </a:ext>
            </a:extLst>
          </p:cNvPr>
          <p:cNvSpPr txBox="1"/>
          <p:nvPr/>
        </p:nvSpPr>
        <p:spPr>
          <a:xfrm>
            <a:off x="328674" y="4775070"/>
            <a:ext cx="3567002" cy="14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複雑な入力コマンド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 </a:t>
            </a:r>
            <a:r>
              <a:rPr lang="ja-JP" altLang="en-US" b="1" i="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例：</a:t>
            </a:r>
            <a:r>
              <a:rPr lang="en-US" altLang="ja-JP" b="1" i="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15S.14#K1a26P4.17</a:t>
            </a:r>
            <a:endParaRPr kumimoji="1" lang="en-US" altLang="ja-JP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主観による選手位置の決定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2D3F48-8ADF-63CD-35C8-6FA94CD92541}"/>
              </a:ext>
            </a:extLst>
          </p:cNvPr>
          <p:cNvSpPr txBox="1"/>
          <p:nvPr/>
        </p:nvSpPr>
        <p:spPr>
          <a:xfrm>
            <a:off x="4572000" y="134578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先行研究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325F406-6DB9-CA33-2E92-31E45198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7750" y="1250102"/>
            <a:ext cx="2302587" cy="36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22E082-6C8A-935D-CEF7-E65A6C18EE3F}"/>
              </a:ext>
            </a:extLst>
          </p:cNvPr>
          <p:cNvSpPr txBox="1"/>
          <p:nvPr/>
        </p:nvSpPr>
        <p:spPr>
          <a:xfrm>
            <a:off x="4571995" y="4456353"/>
            <a:ext cx="4554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選手の足が地面についてる場合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 rtl="0" fontAlgn="base"/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選手の平面位置をカメラ</a:t>
            </a:r>
            <a:r>
              <a:rPr lang="en-US" altLang="ja-JP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ja-JP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台で推定可能</a:t>
            </a:r>
            <a:endParaRPr lang="en-US" altLang="ja-JP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40A6C4C0-CE57-D5AC-B63E-8B1A94BE985A}"/>
              </a:ext>
            </a:extLst>
          </p:cNvPr>
          <p:cNvSpPr/>
          <p:nvPr/>
        </p:nvSpPr>
        <p:spPr>
          <a:xfrm rot="10800000">
            <a:off x="6317651" y="5296920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E8079B-0F62-2D68-BE2B-9E84CDA44450}"/>
              </a:ext>
            </a:extLst>
          </p:cNvPr>
          <p:cNvSpPr txBox="1"/>
          <p:nvPr/>
        </p:nvSpPr>
        <p:spPr>
          <a:xfrm>
            <a:off x="4571996" y="5752469"/>
            <a:ext cx="4554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選手が跳躍している場合に推定できない</a:t>
            </a:r>
            <a:endParaRPr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72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F587A-988E-2D76-D515-A21B89EA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研究目的・内容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810B04-EF72-2204-C42A-552A2CE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FAC05-0F22-FB97-6F33-6AB454A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D5712D-610A-7C75-8900-BB5891F1B5AF}"/>
              </a:ext>
            </a:extLst>
          </p:cNvPr>
          <p:cNvSpPr txBox="1"/>
          <p:nvPr/>
        </p:nvSpPr>
        <p:spPr>
          <a:xfrm>
            <a:off x="795966" y="1508652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複数台のカメラを用いて選手の</a:t>
            </a:r>
            <a:r>
              <a:rPr kumimoji="1" lang="en-US" altLang="ja-JP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ja-JP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次元位置を追跡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556BF-43D4-5F03-A5B4-C5BBD0285EB5}"/>
              </a:ext>
            </a:extLst>
          </p:cNvPr>
          <p:cNvSpPr txBox="1"/>
          <p:nvPr/>
        </p:nvSpPr>
        <p:spPr>
          <a:xfrm>
            <a:off x="400113" y="2290202"/>
            <a:ext cx="4961999" cy="365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①複数台のカメラでコートの撮影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➁カメラキャリブレーション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AlphaPose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による選手の姿勢推定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④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映像間の選手の対応付け</a:t>
            </a:r>
            <a:endParaRPr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 rtl="0" fontAlgn="base">
              <a:lnSpc>
                <a:spcPct val="200000"/>
              </a:lnSpc>
            </a:pP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⑤選手の</a:t>
            </a:r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ja-JP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次元位置推定</a:t>
            </a:r>
            <a:endParaRPr lang="en-US" altLang="ja-JP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19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2CD1B-C797-0235-A2E7-D72CBCF5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コートの撮影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128584F-48BE-8BC4-DC91-8A9A8202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3509B-FE5E-FAB9-D508-08909A88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67A58BF0-17A6-D0F0-FB12-CFF437D0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" y="1257513"/>
            <a:ext cx="4223695" cy="2375828"/>
          </a:xfrm>
          <a:prstGeom prst="rect">
            <a:avLst/>
          </a:prstGeom>
        </p:spPr>
      </p:pic>
      <p:pic>
        <p:nvPicPr>
          <p:cNvPr id="8" name="図 7" descr="スポーツ, スポーツゲーム, 再生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E381FBA4-2A97-B302-887A-D024A9B6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58" y="1258155"/>
            <a:ext cx="4223695" cy="239342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36A36A-2E05-1915-5087-EF78AA8641B2}"/>
              </a:ext>
            </a:extLst>
          </p:cNvPr>
          <p:cNvSpPr txBox="1"/>
          <p:nvPr/>
        </p:nvSpPr>
        <p:spPr>
          <a:xfrm>
            <a:off x="1790236" y="3629778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151955-420A-C4D0-CC73-124BE15EA490}"/>
              </a:ext>
            </a:extLst>
          </p:cNvPr>
          <p:cNvSpPr txBox="1"/>
          <p:nvPr/>
        </p:nvSpPr>
        <p:spPr>
          <a:xfrm>
            <a:off x="6285844" y="3651582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E44379-CC3D-9353-8712-09703E0E8F8C}"/>
              </a:ext>
            </a:extLst>
          </p:cNvPr>
          <p:cNvSpPr txBox="1"/>
          <p:nvPr/>
        </p:nvSpPr>
        <p:spPr>
          <a:xfrm>
            <a:off x="4707958" y="4321510"/>
            <a:ext cx="33650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撮影条件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 複数台のカメラで同時撮影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・撮影中はカメラを動かさない</a:t>
            </a:r>
          </a:p>
        </p:txBody>
      </p:sp>
      <p:pic>
        <p:nvPicPr>
          <p:cNvPr id="1026" name="Picture 2" descr="Apple iPhone SE 2 (2nd Gen) 64GB Verizon GSM Unlocked T-Mobile AT&amp;T ...">
            <a:extLst>
              <a:ext uri="{FF2B5EF4-FFF2-40B4-BE49-F238E27FC236}">
                <a16:creationId xmlns:a16="http://schemas.microsoft.com/office/drawing/2014/main" id="{7BFE864B-1FDB-86C0-8F5B-5B340D3F5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3" y="4160277"/>
            <a:ext cx="1892129" cy="189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09A9A2-09B3-AC01-0BCD-2A5479BC781F}"/>
              </a:ext>
            </a:extLst>
          </p:cNvPr>
          <p:cNvSpPr txBox="1"/>
          <p:nvPr/>
        </p:nvSpPr>
        <p:spPr>
          <a:xfrm>
            <a:off x="2218022" y="4321510"/>
            <a:ext cx="217425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iPhone SE(Apple)</a:t>
            </a:r>
          </a:p>
          <a:p>
            <a:endParaRPr kumimoji="1" lang="en-US" altLang="ja-JP" sz="20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カメラ性能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1080×1920 pixel</a:t>
            </a: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30FP</a:t>
            </a:r>
          </a:p>
        </p:txBody>
      </p:sp>
    </p:spTree>
    <p:extLst>
      <p:ext uri="{BB962C8B-B14F-4D97-AF65-F5344CB8AC3E}">
        <p14:creationId xmlns:p14="http://schemas.microsoft.com/office/powerpoint/2010/main" val="33177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85B9A-00FE-C0D9-1D00-550EC90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カメラキャリブレーション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0FBB61-E93C-8FD7-EB17-8480ADBC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35B43B-5F0B-8257-85FA-7744EE9D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 descr="背景パターン&#10;&#10;自動的に生成された説明">
            <a:extLst>
              <a:ext uri="{FF2B5EF4-FFF2-40B4-BE49-F238E27FC236}">
                <a16:creationId xmlns:a16="http://schemas.microsoft.com/office/drawing/2014/main" id="{888103BC-11B4-5BFE-53D8-6CFC001EF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8034" b="5951"/>
          <a:stretch/>
        </p:blipFill>
        <p:spPr>
          <a:xfrm>
            <a:off x="415416" y="3311978"/>
            <a:ext cx="2669292" cy="18091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DC0BB4-D8FC-AAD5-604C-A1BD33020E4C}"/>
              </a:ext>
            </a:extLst>
          </p:cNvPr>
          <p:cNvSpPr txBox="1"/>
          <p:nvPr/>
        </p:nvSpPr>
        <p:spPr>
          <a:xfrm>
            <a:off x="213064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カメラ内部パラメータ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B37B085-73A4-1A9A-31AD-A69938A97098}"/>
              </a:ext>
            </a:extLst>
          </p:cNvPr>
          <p:cNvSpPr txBox="1"/>
          <p:nvPr/>
        </p:nvSpPr>
        <p:spPr>
          <a:xfrm>
            <a:off x="213064" y="1881167"/>
            <a:ext cx="1887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・焦点距離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・光学的中心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024716-18AF-A76E-A5C8-1C4640FC00F0}"/>
              </a:ext>
            </a:extLst>
          </p:cNvPr>
          <p:cNvSpPr txBox="1"/>
          <p:nvPr/>
        </p:nvSpPr>
        <p:spPr>
          <a:xfrm>
            <a:off x="208186" y="5121095"/>
            <a:ext cx="308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キャリブレーションパターン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（既知の平面パターン）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477199F-4BD0-686B-E22E-0CF2F72D4237}"/>
              </a:ext>
            </a:extLst>
          </p:cNvPr>
          <p:cNvSpPr txBox="1"/>
          <p:nvPr/>
        </p:nvSpPr>
        <p:spPr>
          <a:xfrm>
            <a:off x="4678528" y="112746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カメラ外部パラメータ</a:t>
            </a:r>
            <a:endParaRPr kumimoji="1"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714023-CED8-448C-C629-B5DAB30C0496}"/>
              </a:ext>
            </a:extLst>
          </p:cNvPr>
          <p:cNvSpPr txBox="1"/>
          <p:nvPr/>
        </p:nvSpPr>
        <p:spPr>
          <a:xfrm>
            <a:off x="4678528" y="1881167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・カメラ位置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・カメラ姿勢</a:t>
            </a:r>
          </a:p>
        </p:txBody>
      </p:sp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D60FC48B-9C82-B099-C1B8-9AC9BC13C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8" y="3110172"/>
            <a:ext cx="3502747" cy="22127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B7DBA6-2E56-E459-72CF-68EBBD77F20E}"/>
              </a:ext>
            </a:extLst>
          </p:cNvPr>
          <p:cNvSpPr txBox="1"/>
          <p:nvPr/>
        </p:nvSpPr>
        <p:spPr>
          <a:xfrm>
            <a:off x="4709947" y="5428871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バレーボールコートの既知点</a:t>
            </a:r>
          </a:p>
        </p:txBody>
      </p:sp>
    </p:spTree>
    <p:extLst>
      <p:ext uri="{BB962C8B-B14F-4D97-AF65-F5344CB8AC3E}">
        <p14:creationId xmlns:p14="http://schemas.microsoft.com/office/powerpoint/2010/main" val="935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051EC3-F972-CB39-A49D-38E03216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AlphaPose</a:t>
            </a:r>
            <a:r>
              <a:rPr kumimoji="1" lang="ja-JP" altLang="en-US" dirty="0"/>
              <a:t>による</a:t>
            </a:r>
            <a:r>
              <a:rPr lang="ja-JP" altLang="en-US" dirty="0"/>
              <a:t>選手の</a:t>
            </a:r>
            <a:r>
              <a:rPr kumimoji="1" lang="ja-JP" altLang="en-US" dirty="0"/>
              <a:t>姿勢推定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F6A2D0-CDF7-D5B1-357C-3F6A64CE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50F6C0-BDE0-4D4F-4812-6D433C7C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F339C0BE-4F64-E483-9A12-DFCE11A5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7" y="1105825"/>
            <a:ext cx="6991166" cy="393253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26691D-21B2-7230-8040-74B970DEC7A1}"/>
              </a:ext>
            </a:extLst>
          </p:cNvPr>
          <p:cNvSpPr txBox="1"/>
          <p:nvPr/>
        </p:nvSpPr>
        <p:spPr>
          <a:xfrm>
            <a:off x="2877464" y="5038356"/>
            <a:ext cx="338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</a:t>
            </a:r>
            <a:r>
              <a:rPr kumimoji="1"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振り分け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・選手の腰の位置を取得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4AB-6E16-33AC-9305-1A924EE0A09E}"/>
              </a:ext>
            </a:extLst>
          </p:cNvPr>
          <p:cNvSpPr txBox="1"/>
          <p:nvPr/>
        </p:nvSpPr>
        <p:spPr>
          <a:xfrm>
            <a:off x="1502818" y="5869353"/>
            <a:ext cx="613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（選手位置は選手の腰の位置に設定）</a:t>
            </a:r>
          </a:p>
        </p:txBody>
      </p:sp>
    </p:spTree>
    <p:extLst>
      <p:ext uri="{BB962C8B-B14F-4D97-AF65-F5344CB8AC3E}">
        <p14:creationId xmlns:p14="http://schemas.microsoft.com/office/powerpoint/2010/main" val="38162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BF118-D746-333D-129F-A28324F3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映像間の選手の対応付け（手動）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67B9EF7-F53B-A17A-B524-6CADF423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DBB061-278E-2BF5-399B-A8867A43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A6FE00-260B-0159-589C-1DF8BFAFBCDB}"/>
              </a:ext>
            </a:extLst>
          </p:cNvPr>
          <p:cNvSpPr txBox="1"/>
          <p:nvPr/>
        </p:nvSpPr>
        <p:spPr>
          <a:xfrm>
            <a:off x="2055729" y="1291608"/>
            <a:ext cx="503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映像ごとに選手</a:t>
            </a:r>
            <a:r>
              <a: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ja-JP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が異なる</a:t>
            </a:r>
          </a:p>
        </p:txBody>
      </p:sp>
      <p:pic>
        <p:nvPicPr>
          <p:cNvPr id="6" name="図 5" descr="スポーツゲーム, ウォーキング, グループ, 建物 が含まれている画像&#10;&#10;自動的に生成された説明">
            <a:extLst>
              <a:ext uri="{FF2B5EF4-FFF2-40B4-BE49-F238E27FC236}">
                <a16:creationId xmlns:a16="http://schemas.microsoft.com/office/drawing/2014/main" id="{3B845C1F-E77E-1F09-3FF7-D360A25E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 t="33736" r="50000" b="36014"/>
          <a:stretch/>
        </p:blipFill>
        <p:spPr>
          <a:xfrm>
            <a:off x="1750062" y="2226282"/>
            <a:ext cx="1526958" cy="213138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BCE23-109E-3084-9634-0A299CEE92CE}"/>
              </a:ext>
            </a:extLst>
          </p:cNvPr>
          <p:cNvSpPr txBox="1"/>
          <p:nvPr/>
        </p:nvSpPr>
        <p:spPr>
          <a:xfrm>
            <a:off x="1750062" y="1850711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カメラ１： １２</a:t>
            </a:r>
          </a:p>
        </p:txBody>
      </p:sp>
      <p:pic>
        <p:nvPicPr>
          <p:cNvPr id="9" name="図 8" descr="スポーツゲーム, スポーツ, グループ, 再生 が含まれている画像&#10;&#10;自動的に生成された説明">
            <a:extLst>
              <a:ext uri="{FF2B5EF4-FFF2-40B4-BE49-F238E27FC236}">
                <a16:creationId xmlns:a16="http://schemas.microsoft.com/office/drawing/2014/main" id="{7AC8BDAD-5112-EB6A-AB9F-F7C55887B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5" t="25045" r="15743" b="48447"/>
          <a:stretch/>
        </p:blipFill>
        <p:spPr>
          <a:xfrm>
            <a:off x="5898386" y="2226282"/>
            <a:ext cx="1526958" cy="213138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D46030-BFB0-0279-A3C5-33828BDCCF42}"/>
              </a:ext>
            </a:extLst>
          </p:cNvPr>
          <p:cNvSpPr txBox="1"/>
          <p:nvPr/>
        </p:nvSpPr>
        <p:spPr>
          <a:xfrm>
            <a:off x="5898386" y="1826172"/>
            <a:ext cx="15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カメラ２： ８</a:t>
            </a:r>
          </a:p>
        </p:txBody>
      </p:sp>
      <p:sp>
        <p:nvSpPr>
          <p:cNvPr id="11" name="三角形 17">
            <a:extLst>
              <a:ext uri="{FF2B5EF4-FFF2-40B4-BE49-F238E27FC236}">
                <a16:creationId xmlns:a16="http://schemas.microsoft.com/office/drawing/2014/main" id="{66DF5C29-B48E-BA1F-37E7-7672F58F7363}"/>
              </a:ext>
            </a:extLst>
          </p:cNvPr>
          <p:cNvSpPr/>
          <p:nvPr/>
        </p:nvSpPr>
        <p:spPr>
          <a:xfrm rot="10800000">
            <a:off x="4040606" y="4757772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0233CC-5CF1-81FD-EB91-4CBDDD16DBF8}"/>
              </a:ext>
            </a:extLst>
          </p:cNvPr>
          <p:cNvSpPr txBox="1"/>
          <p:nvPr/>
        </p:nvSpPr>
        <p:spPr>
          <a:xfrm>
            <a:off x="2055729" y="5217335"/>
            <a:ext cx="503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映像の初めのフレームに</a:t>
            </a:r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おいて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目視によって同じ選手を対応付ける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6F8459-4AC5-0F86-FD90-8904F5637AFE}"/>
              </a:ext>
            </a:extLst>
          </p:cNvPr>
          <p:cNvSpPr txBox="1"/>
          <p:nvPr/>
        </p:nvSpPr>
        <p:spPr>
          <a:xfrm>
            <a:off x="3424942" y="3061139"/>
            <a:ext cx="229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同じ選手</a:t>
            </a:r>
          </a:p>
        </p:txBody>
      </p:sp>
    </p:spTree>
    <p:extLst>
      <p:ext uri="{BB962C8B-B14F-4D97-AF65-F5344CB8AC3E}">
        <p14:creationId xmlns:p14="http://schemas.microsoft.com/office/powerpoint/2010/main" val="223514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C14D9E16-B228-3C63-7F41-17DB1AAD8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1736713" y="2904760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2A3D40D-F2A2-DACF-25F2-825CA231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E1DC128-EE9C-1C83-F534-7E7A9E85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6B4B3-8A35-C28A-E441-994D1718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FACC46-1C6E-3C23-E019-6E9B7D895154}"/>
              </a:ext>
            </a:extLst>
          </p:cNvPr>
          <p:cNvSpPr/>
          <p:nvPr/>
        </p:nvSpPr>
        <p:spPr>
          <a:xfrm>
            <a:off x="5935945" y="2016558"/>
            <a:ext cx="1827638" cy="1709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  <a:scene3d>
            <a:camera prst="orthographicFront">
              <a:rot lat="19199978" lon="18299965" rev="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グラフィックス 9" descr="ビデオ カメラ 枠線">
            <a:extLst>
              <a:ext uri="{FF2B5EF4-FFF2-40B4-BE49-F238E27FC236}">
                <a16:creationId xmlns:a16="http://schemas.microsoft.com/office/drawing/2014/main" id="{86B60058-08CD-3CA4-8E86-40661EBDD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8018" y="2444423"/>
            <a:ext cx="663606" cy="663606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5D9BF59-DA1A-9320-6F1A-6FB65E358C41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1750219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D2934603-0B42-0824-11DF-C55863A06C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8122502" y="2776226"/>
            <a:ext cx="709306" cy="149147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19200000" lon="18300000" rev="0"/>
            </a:camera>
            <a:lightRig rig="threePt" dir="t"/>
          </a:scene3d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5C1CF83-6525-7122-79B1-67790DA4A30F}"/>
              </a:ext>
            </a:extLst>
          </p:cNvPr>
          <p:cNvCxnSpPr>
            <a:cxnSpLocks/>
          </p:cNvCxnSpPr>
          <p:nvPr/>
        </p:nvCxnSpPr>
        <p:spPr>
          <a:xfrm>
            <a:off x="5100389" y="2871135"/>
            <a:ext cx="3376766" cy="650830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14:cNvPr>
              <p14:cNvContentPartPr/>
              <p14:nvPr/>
            </p14:nvContentPartPr>
            <p14:xfrm>
              <a:off x="6971928" y="3230691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F023ED97-18F0-417C-3C29-7BEEC43727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5928" y="31946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14:cNvPr>
              <p14:cNvContentPartPr/>
              <p14:nvPr/>
            </p14:nvContentPartPr>
            <p14:xfrm>
              <a:off x="8472758" y="3529091"/>
              <a:ext cx="360" cy="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19661467-A830-8B31-25F7-16BF40D563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4758" y="351109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72E0DA-01EA-D5E5-24BF-64F2508279AB}"/>
              </a:ext>
            </a:extLst>
          </p:cNvPr>
          <p:cNvSpPr txBox="1"/>
          <p:nvPr/>
        </p:nvSpPr>
        <p:spPr>
          <a:xfrm>
            <a:off x="5541170" y="2230145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焦点距離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ja-JP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0026B6-CA19-F03A-0D18-F31379DC5B3D}"/>
              </a:ext>
            </a:extLst>
          </p:cNvPr>
          <p:cNvSpPr txBox="1"/>
          <p:nvPr/>
        </p:nvSpPr>
        <p:spPr>
          <a:xfrm>
            <a:off x="6147333" y="3230691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腰の画像座標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93674B6-E1FB-9A86-7BBA-39250DB90BE8}"/>
              </a:ext>
            </a:extLst>
          </p:cNvPr>
          <p:cNvSpPr txBox="1"/>
          <p:nvPr/>
        </p:nvSpPr>
        <p:spPr>
          <a:xfrm>
            <a:off x="466314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3D00C2-20D7-1A50-CCFC-0CB8BC24537C}"/>
              </a:ext>
            </a:extLst>
          </p:cNvPr>
          <p:cNvSpPr txBox="1"/>
          <p:nvPr/>
        </p:nvSpPr>
        <p:spPr>
          <a:xfrm>
            <a:off x="4928723" y="2911390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29C7FF-7056-6E39-032F-F9B9352BB559}"/>
              </a:ext>
            </a:extLst>
          </p:cNvPr>
          <p:cNvSpPr txBox="1"/>
          <p:nvPr/>
        </p:nvSpPr>
        <p:spPr>
          <a:xfrm>
            <a:off x="228661" y="1125375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選手位置の推定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グラフィックス 12" descr="ビデオ カメラ 枠線">
            <a:extLst>
              <a:ext uri="{FF2B5EF4-FFF2-40B4-BE49-F238E27FC236}">
                <a16:creationId xmlns:a16="http://schemas.microsoft.com/office/drawing/2014/main" id="{AA19B863-34BB-DCCD-9F4C-6B703990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39" y="2693209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14" name="グラフィックス 13" descr="ビデオ カメラ 枠線">
            <a:extLst>
              <a:ext uri="{FF2B5EF4-FFF2-40B4-BE49-F238E27FC236}">
                <a16:creationId xmlns:a16="http://schemas.microsoft.com/office/drawing/2014/main" id="{D6D1B129-5298-F7E4-894E-DD1B206D1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4190" y="2690155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7986D26-1E30-28F7-4270-A61F1ABCDCAE}"/>
              </a:ext>
            </a:extLst>
          </p:cNvPr>
          <p:cNvCxnSpPr>
            <a:cxnSpLocks/>
          </p:cNvCxnSpPr>
          <p:nvPr/>
        </p:nvCxnSpPr>
        <p:spPr>
          <a:xfrm>
            <a:off x="788457" y="3247403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121593D-B66C-AAA1-994F-81D72488852C}"/>
              </a:ext>
            </a:extLst>
          </p:cNvPr>
          <p:cNvCxnSpPr>
            <a:cxnSpLocks/>
          </p:cNvCxnSpPr>
          <p:nvPr/>
        </p:nvCxnSpPr>
        <p:spPr>
          <a:xfrm flipV="1">
            <a:off x="631298" y="3163765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14:cNvPr>
              <p14:cNvContentPartPr/>
              <p14:nvPr/>
            </p14:nvContentPartPr>
            <p14:xfrm>
              <a:off x="2093303" y="3681960"/>
              <a:ext cx="360" cy="360"/>
            </p14:xfrm>
          </p:contentPart>
        </mc:Choice>
        <mc:Fallback xmlns=""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87A81A30-9194-0F55-9B85-19BDE6D46B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7303" y="364596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887EA1B-0AAC-9713-9C9E-5D336B935B2F}"/>
              </a:ext>
            </a:extLst>
          </p:cNvPr>
          <p:cNvSpPr txBox="1"/>
          <p:nvPr/>
        </p:nvSpPr>
        <p:spPr>
          <a:xfrm>
            <a:off x="228661" y="544473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56020DC-EDF5-E9C1-DC21-F44CE2279CAB}"/>
              </a:ext>
            </a:extLst>
          </p:cNvPr>
          <p:cNvSpPr txBox="1"/>
          <p:nvPr/>
        </p:nvSpPr>
        <p:spPr>
          <a:xfrm>
            <a:off x="6609900" y="164829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仮想画像平面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9919025-3AC0-6D76-3C57-5500816E26B0}"/>
              </a:ext>
            </a:extLst>
          </p:cNvPr>
          <p:cNvSpPr txBox="1"/>
          <p:nvPr/>
        </p:nvSpPr>
        <p:spPr>
          <a:xfrm>
            <a:off x="228661" y="1815432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ある選手を通る直線を各映像で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選んだときのそれらの直線の最近点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910A212-5F9A-708F-6568-72040C9D166D}"/>
              </a:ext>
            </a:extLst>
          </p:cNvPr>
          <p:cNvSpPr txBox="1"/>
          <p:nvPr/>
        </p:nvSpPr>
        <p:spPr>
          <a:xfrm>
            <a:off x="5056980" y="4300463"/>
            <a:ext cx="3829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カメラから選手の腰に向かうベクトル</a:t>
            </a:r>
          </a:p>
          <a:p>
            <a:pPr algn="ctr"/>
            <a:r>
              <a:rPr kumimoji="1" lang="en-US" altLang="ja-JP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1" lang="ja-JP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 – h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kumimoji="1" lang="en-US" altLang="ja-JP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230A5AD-6862-7516-4EB7-A61396BA500F}"/>
              </a:ext>
            </a:extLst>
          </p:cNvPr>
          <p:cNvCxnSpPr>
            <a:cxnSpLocks/>
          </p:cNvCxnSpPr>
          <p:nvPr/>
        </p:nvCxnSpPr>
        <p:spPr>
          <a:xfrm>
            <a:off x="5092222" y="2869799"/>
            <a:ext cx="538978" cy="99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9357EB2-FD66-66CC-317F-3A23CA328A66}"/>
              </a:ext>
            </a:extLst>
          </p:cNvPr>
          <p:cNvCxnSpPr>
            <a:cxnSpLocks/>
          </p:cNvCxnSpPr>
          <p:nvPr/>
        </p:nvCxnSpPr>
        <p:spPr>
          <a:xfrm>
            <a:off x="5025640" y="3073398"/>
            <a:ext cx="4784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0E8D6A2B-B09D-D509-0027-1EA83368B8C0}"/>
              </a:ext>
            </a:extLst>
          </p:cNvPr>
          <p:cNvCxnSpPr>
            <a:cxnSpLocks/>
          </p:cNvCxnSpPr>
          <p:nvPr/>
        </p:nvCxnSpPr>
        <p:spPr>
          <a:xfrm>
            <a:off x="4834516" y="2610060"/>
            <a:ext cx="430354" cy="227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57FA2BC-0EEA-CA1A-9EC8-CEEE334FE98E}"/>
              </a:ext>
            </a:extLst>
          </p:cNvPr>
          <p:cNvSpPr txBox="1"/>
          <p:nvPr/>
        </p:nvSpPr>
        <p:spPr>
          <a:xfrm>
            <a:off x="5405106" y="3076936"/>
            <a:ext cx="35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5466B7-BD3D-D431-6234-20A08DA5D977}"/>
              </a:ext>
            </a:extLst>
          </p:cNvPr>
          <p:cNvSpPr txBox="1"/>
          <p:nvPr/>
        </p:nvSpPr>
        <p:spPr>
          <a:xfrm>
            <a:off x="4939885" y="2159856"/>
            <a:ext cx="35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B161A4A-46C1-3F76-C510-E61A8B9AB400}"/>
              </a:ext>
            </a:extLst>
          </p:cNvPr>
          <p:cNvSpPr txBox="1"/>
          <p:nvPr/>
        </p:nvSpPr>
        <p:spPr>
          <a:xfrm>
            <a:off x="5535902" y="2572082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8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083210-010B-7D0E-6BCD-4241C921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選手の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次元位置推定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EAA59A-7E5F-7757-9B60-8D414E91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75F6-044E-491D-986A-5218474C3849}" type="datetime1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5087C0-A64E-C394-95FF-EEF94355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6846-1EF8-4374-B523-FE9A680A5F8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5C756C-325A-D64D-E922-220128A7D8D2}"/>
              </a:ext>
            </a:extLst>
          </p:cNvPr>
          <p:cNvSpPr txBox="1"/>
          <p:nvPr/>
        </p:nvSpPr>
        <p:spPr>
          <a:xfrm>
            <a:off x="213064" y="112746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カメラ座標系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EF5FC2E3-3C6B-A6EF-C5E7-F51E805991BF}"/>
              </a:ext>
            </a:extLst>
          </p:cNvPr>
          <p:cNvGrpSpPr/>
          <p:nvPr/>
        </p:nvGrpSpPr>
        <p:grpSpPr>
          <a:xfrm>
            <a:off x="216176" y="2262371"/>
            <a:ext cx="3731457" cy="1619533"/>
            <a:chOff x="213064" y="2262371"/>
            <a:chExt cx="3731457" cy="1619533"/>
          </a:xfrm>
        </p:grpSpPr>
        <p:pic>
          <p:nvPicPr>
            <p:cNvPr id="6" name="図 5" descr="ダイアグラム&#10;&#10;自動的に生成された説明">
              <a:extLst>
                <a:ext uri="{FF2B5EF4-FFF2-40B4-BE49-F238E27FC236}">
                  <a16:creationId xmlns:a16="http://schemas.microsoft.com/office/drawing/2014/main" id="{6D8FA1D8-7B0A-64DD-93EA-401926577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8141" r="58509" b="16854"/>
            <a:stretch/>
          </p:blipFill>
          <p:spPr bwMode="auto">
            <a:xfrm>
              <a:off x="1750631" y="2594174"/>
              <a:ext cx="612409" cy="1287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7" name="グラフィックス 6" descr="ビデオ カメラ 枠線">
              <a:extLst>
                <a:ext uri="{FF2B5EF4-FFF2-40B4-BE49-F238E27FC236}">
                  <a16:creationId xmlns:a16="http://schemas.microsoft.com/office/drawing/2014/main" id="{03BA2B11-23EE-AE59-81A5-C97C2743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064" y="2265425"/>
              <a:ext cx="663606" cy="663606"/>
            </a:xfrm>
            <a:prstGeom prst="rect">
              <a:avLst/>
            </a:prstGeom>
            <a:scene3d>
              <a:camera prst="orthographicFront">
                <a:rot lat="0" lon="0" rev="19800000"/>
              </a:camera>
              <a:lightRig rig="threePt" dir="t"/>
            </a:scene3d>
          </p:spPr>
        </p:pic>
        <p:pic>
          <p:nvPicPr>
            <p:cNvPr id="8" name="グラフィックス 7" descr="ビデオ カメラ 枠線">
              <a:extLst>
                <a:ext uri="{FF2B5EF4-FFF2-40B4-BE49-F238E27FC236}">
                  <a16:creationId xmlns:a16="http://schemas.microsoft.com/office/drawing/2014/main" id="{C9AC516B-A192-36DA-EA02-506F44D6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80915" y="2262371"/>
              <a:ext cx="663606" cy="663606"/>
            </a:xfrm>
            <a:prstGeom prst="rect">
              <a:avLst/>
            </a:prstGeom>
            <a:scene3d>
              <a:camera prst="orthographicFront">
                <a:rot lat="0" lon="10800000" rev="600000"/>
              </a:camera>
              <a:lightRig rig="threePt" dir="t"/>
            </a:scene3d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2C7A3EC-4A02-A1C9-66FC-7F5283CD923C}"/>
                </a:ext>
              </a:extLst>
            </p:cNvPr>
            <p:cNvCxnSpPr>
              <a:cxnSpLocks/>
            </p:cNvCxnSpPr>
            <p:nvPr/>
          </p:nvCxnSpPr>
          <p:spPr>
            <a:xfrm>
              <a:off x="765182" y="2819619"/>
              <a:ext cx="3179339" cy="1062285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FB635784-6280-DC3C-AAB7-FD39DC0B7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23" y="2735981"/>
              <a:ext cx="2760308" cy="1109022"/>
            </a:xfrm>
            <a:prstGeom prst="line">
              <a:avLst/>
            </a:prstGeom>
            <a:ln w="25400">
              <a:solidFill>
                <a:srgbClr val="F2A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14:cNvPr>
                <p14:cNvContentPartPr/>
                <p14:nvPr/>
              </p14:nvContentPartPr>
              <p14:xfrm>
                <a:off x="2070028" y="3254176"/>
                <a:ext cx="360" cy="36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74EBF1E2-1B88-A588-82AF-2857E5AC7F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4028" y="32181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EE92C1-3685-5B60-2C0F-B9C9C428CC31}"/>
                </a:ext>
              </a:extLst>
            </p:cNvPr>
            <p:cNvSpPr txBox="1"/>
            <p:nvPr/>
          </p:nvSpPr>
          <p:spPr>
            <a:xfrm>
              <a:off x="346297" y="27974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69DD73B-9E40-E865-743A-C06402E95057}"/>
                </a:ext>
              </a:extLst>
            </p:cNvPr>
            <p:cNvSpPr txBox="1"/>
            <p:nvPr/>
          </p:nvSpPr>
          <p:spPr>
            <a:xfrm>
              <a:off x="3280179" y="276537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1" lang="en-US" altLang="ja-JP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ja-JP" altLang="en-US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三角形 17">
            <a:extLst>
              <a:ext uri="{FF2B5EF4-FFF2-40B4-BE49-F238E27FC236}">
                <a16:creationId xmlns:a16="http://schemas.microsoft.com/office/drawing/2014/main" id="{85EBA25A-7FEF-6CB7-DF9A-82B8BCEC2085}"/>
              </a:ext>
            </a:extLst>
          </p:cNvPr>
          <p:cNvSpPr/>
          <p:nvPr/>
        </p:nvSpPr>
        <p:spPr>
          <a:xfrm rot="5400000">
            <a:off x="4034050" y="2874013"/>
            <a:ext cx="1062787" cy="324239"/>
          </a:xfrm>
          <a:prstGeom prst="triangle">
            <a:avLst>
              <a:gd name="adj" fmla="val 494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60632A-A1B9-E560-A5F1-DC8C5E38062D}"/>
              </a:ext>
            </a:extLst>
          </p:cNvPr>
          <p:cNvSpPr txBox="1"/>
          <p:nvPr/>
        </p:nvSpPr>
        <p:spPr>
          <a:xfrm>
            <a:off x="4735093" y="112570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実空間座標系</a:t>
            </a:r>
            <a:endParaRPr kumimoji="1"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82482744-A8CA-A909-F662-372C283BF6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8141" r="58509" b="16854"/>
          <a:stretch/>
        </p:blipFill>
        <p:spPr bwMode="auto">
          <a:xfrm>
            <a:off x="6454614" y="2594174"/>
            <a:ext cx="612409" cy="128773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9" name="グラフィックス 18" descr="ビデオ カメラ 枠線">
            <a:extLst>
              <a:ext uri="{FF2B5EF4-FFF2-40B4-BE49-F238E27FC236}">
                <a16:creationId xmlns:a16="http://schemas.microsoft.com/office/drawing/2014/main" id="{A3AEC358-D148-3730-17BE-1948972CE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7047" y="2265425"/>
            <a:ext cx="663606" cy="663606"/>
          </a:xfrm>
          <a:prstGeom prst="rect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</p:pic>
      <p:pic>
        <p:nvPicPr>
          <p:cNvPr id="20" name="グラフィックス 19" descr="ビデオ カメラ 枠線">
            <a:extLst>
              <a:ext uri="{FF2B5EF4-FFF2-40B4-BE49-F238E27FC236}">
                <a16:creationId xmlns:a16="http://schemas.microsoft.com/office/drawing/2014/main" id="{8990B4A0-600D-D5EE-365B-693E82454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4898" y="2262371"/>
            <a:ext cx="663606" cy="663606"/>
          </a:xfrm>
          <a:prstGeom prst="rect">
            <a:avLst/>
          </a:prstGeom>
          <a:scene3d>
            <a:camera prst="orthographicFront">
              <a:rot lat="0" lon="10800000" rev="600000"/>
            </a:camera>
            <a:lightRig rig="threePt" dir="t"/>
          </a:scene3d>
        </p:spPr>
      </p:pic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DC07701-58C7-7A5C-56E8-6C29DE1F6F9D}"/>
              </a:ext>
            </a:extLst>
          </p:cNvPr>
          <p:cNvCxnSpPr>
            <a:cxnSpLocks/>
          </p:cNvCxnSpPr>
          <p:nvPr/>
        </p:nvCxnSpPr>
        <p:spPr>
          <a:xfrm>
            <a:off x="5469165" y="2819619"/>
            <a:ext cx="3179339" cy="1062285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A712AA4-0957-367F-8467-736392890CF4}"/>
              </a:ext>
            </a:extLst>
          </p:cNvPr>
          <p:cNvCxnSpPr>
            <a:cxnSpLocks/>
          </p:cNvCxnSpPr>
          <p:nvPr/>
        </p:nvCxnSpPr>
        <p:spPr>
          <a:xfrm flipV="1">
            <a:off x="5312006" y="2735981"/>
            <a:ext cx="2760308" cy="1109022"/>
          </a:xfrm>
          <a:prstGeom prst="line">
            <a:avLst/>
          </a:prstGeom>
          <a:ln w="25400">
            <a:solidFill>
              <a:srgbClr val="F2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6476F17D-970F-4445-A164-61086E72279E}"/>
                  </a:ext>
                </a:extLst>
              </p14:cNvPr>
              <p14:cNvContentPartPr/>
              <p14:nvPr/>
            </p14:nvContentPartPr>
            <p14:xfrm>
              <a:off x="6774011" y="3254176"/>
              <a:ext cx="360" cy="3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6476F17D-970F-4445-A164-61086E7227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38011" y="3218176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BBA0F68-16C3-D963-BA9C-9BA081314C0F}"/>
              </a:ext>
            </a:extLst>
          </p:cNvPr>
          <p:cNvSpPr txBox="1"/>
          <p:nvPr/>
        </p:nvSpPr>
        <p:spPr>
          <a:xfrm>
            <a:off x="5304253" y="277446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0D70AD-47F4-735A-7B63-F94A97AC18E1}"/>
              </a:ext>
            </a:extLst>
          </p:cNvPr>
          <p:cNvSpPr txBox="1"/>
          <p:nvPr/>
        </p:nvSpPr>
        <p:spPr>
          <a:xfrm>
            <a:off x="7882646" y="274911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74D36D-2638-79B5-0551-E71368E58D54}"/>
              </a:ext>
            </a:extLst>
          </p:cNvPr>
          <p:cNvSpPr txBox="1"/>
          <p:nvPr/>
        </p:nvSpPr>
        <p:spPr>
          <a:xfrm>
            <a:off x="5248850" y="41241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インク 31">
                <a:extLst>
                  <a:ext uri="{FF2B5EF4-FFF2-40B4-BE49-F238E27FC236}">
                    <a16:creationId xmlns:a16="http://schemas.microsoft.com/office/drawing/2014/main" id="{E23C69B1-0ED6-9FE9-CD4D-696CE4325BD6}"/>
                  </a:ext>
                </a:extLst>
              </p14:cNvPr>
              <p14:cNvContentPartPr/>
              <p14:nvPr/>
            </p14:nvContentPartPr>
            <p14:xfrm>
              <a:off x="5632798" y="4277394"/>
              <a:ext cx="360" cy="360"/>
            </p14:xfrm>
          </p:contentPart>
        </mc:Choice>
        <mc:Fallback xmlns="">
          <p:pic>
            <p:nvPicPr>
              <p:cNvPr id="32" name="インク 31">
                <a:extLst>
                  <a:ext uri="{FF2B5EF4-FFF2-40B4-BE49-F238E27FC236}">
                    <a16:creationId xmlns:a16="http://schemas.microsoft.com/office/drawing/2014/main" id="{E23C69B1-0ED6-9FE9-CD4D-696CE4325B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1118" y="4245714"/>
                <a:ext cx="6336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3ECF5F8-1323-28E7-5803-00A77A4EB2C2}"/>
              </a:ext>
            </a:extLst>
          </p:cNvPr>
          <p:cNvSpPr txBox="1"/>
          <p:nvPr/>
        </p:nvSpPr>
        <p:spPr>
          <a:xfrm>
            <a:off x="213064" y="4668688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カメラ座標系はカメラごとに存在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→それぞれの直線の座標系が異なる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58EFCB-D64D-D22B-9AD2-5E4E80C0E019}"/>
              </a:ext>
            </a:extLst>
          </p:cNvPr>
          <p:cNvSpPr txBox="1"/>
          <p:nvPr/>
        </p:nvSpPr>
        <p:spPr>
          <a:xfrm>
            <a:off x="4735093" y="4668687"/>
            <a:ext cx="42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それぞれの直線が同じ座標系に存在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→直線の最近点を計算可能</a:t>
            </a:r>
            <a:endParaRPr kumimoji="1" lang="en-US" altLang="ja-JP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2A740323-017D-E19D-B834-738C7B8A7452}"/>
              </a:ext>
            </a:extLst>
          </p:cNvPr>
          <p:cNvCxnSpPr>
            <a:cxnSpLocks/>
          </p:cNvCxnSpPr>
          <p:nvPr/>
        </p:nvCxnSpPr>
        <p:spPr>
          <a:xfrm>
            <a:off x="700545" y="2990683"/>
            <a:ext cx="538978" cy="99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1DC1364-F98F-9781-1D5A-85755D4D3D58}"/>
              </a:ext>
            </a:extLst>
          </p:cNvPr>
          <p:cNvCxnSpPr>
            <a:cxnSpLocks/>
          </p:cNvCxnSpPr>
          <p:nvPr/>
        </p:nvCxnSpPr>
        <p:spPr>
          <a:xfrm>
            <a:off x="743261" y="2743772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10B1A21-F6AC-4B4C-6032-E820AE8FD107}"/>
              </a:ext>
            </a:extLst>
          </p:cNvPr>
          <p:cNvCxnSpPr>
            <a:cxnSpLocks/>
          </p:cNvCxnSpPr>
          <p:nvPr/>
        </p:nvCxnSpPr>
        <p:spPr>
          <a:xfrm>
            <a:off x="580042" y="3068230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FBA86E-FFA3-47ED-8300-910190328533}"/>
              </a:ext>
            </a:extLst>
          </p:cNvPr>
          <p:cNvSpPr txBox="1"/>
          <p:nvPr/>
        </p:nvSpPr>
        <p:spPr>
          <a:xfrm>
            <a:off x="1146172" y="2975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6E1825C-C097-CB9E-9649-BA20D5BF119F}"/>
              </a:ext>
            </a:extLst>
          </p:cNvPr>
          <p:cNvSpPr txBox="1"/>
          <p:nvPr/>
        </p:nvSpPr>
        <p:spPr>
          <a:xfrm>
            <a:off x="723409" y="31274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906658F-6FF5-8D6F-467A-0038D8E4CE3B}"/>
              </a:ext>
            </a:extLst>
          </p:cNvPr>
          <p:cNvSpPr txBox="1"/>
          <p:nvPr/>
        </p:nvSpPr>
        <p:spPr>
          <a:xfrm>
            <a:off x="1060580" y="247585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8C0CC252-1598-F8B6-2A86-A5F708E7B512}"/>
              </a:ext>
            </a:extLst>
          </p:cNvPr>
          <p:cNvCxnSpPr>
            <a:cxnSpLocks/>
          </p:cNvCxnSpPr>
          <p:nvPr/>
        </p:nvCxnSpPr>
        <p:spPr>
          <a:xfrm>
            <a:off x="2699584" y="2787501"/>
            <a:ext cx="538978" cy="99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1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7E042C0-A538-A0B9-B495-B97D85368066}"/>
              </a:ext>
            </a:extLst>
          </p:cNvPr>
          <p:cNvCxnSpPr>
            <a:cxnSpLocks/>
          </p:cNvCxnSpPr>
          <p:nvPr/>
        </p:nvCxnSpPr>
        <p:spPr>
          <a:xfrm>
            <a:off x="2957612" y="2970201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14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830069EB-8C7A-95BD-52CB-CB5EA640800B}"/>
              </a:ext>
            </a:extLst>
          </p:cNvPr>
          <p:cNvCxnSpPr>
            <a:cxnSpLocks/>
          </p:cNvCxnSpPr>
          <p:nvPr/>
        </p:nvCxnSpPr>
        <p:spPr>
          <a:xfrm>
            <a:off x="2907726" y="2572826"/>
            <a:ext cx="399872" cy="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8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2932A32-6CE3-1F42-D510-71FCAAA9EE88}"/>
              </a:ext>
            </a:extLst>
          </p:cNvPr>
          <p:cNvSpPr txBox="1"/>
          <p:nvPr/>
        </p:nvSpPr>
        <p:spPr>
          <a:xfrm>
            <a:off x="5470952" y="34776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04D40E67-6791-F2F9-6663-74D267A7620A}"/>
              </a:ext>
            </a:extLst>
          </p:cNvPr>
          <p:cNvSpPr txBox="1"/>
          <p:nvPr/>
        </p:nvSpPr>
        <p:spPr>
          <a:xfrm>
            <a:off x="2528155" y="26426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75D0AF0-BDA0-B15E-BA71-25F6F65C1D07}"/>
              </a:ext>
            </a:extLst>
          </p:cNvPr>
          <p:cNvSpPr txBox="1"/>
          <p:nvPr/>
        </p:nvSpPr>
        <p:spPr>
          <a:xfrm>
            <a:off x="2732421" y="21639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B438C2B-42B0-47B3-5390-6EF6DDD45DE0}"/>
              </a:ext>
            </a:extLst>
          </p:cNvPr>
          <p:cNvCxnSpPr>
            <a:cxnSpLocks/>
          </p:cNvCxnSpPr>
          <p:nvPr/>
        </p:nvCxnSpPr>
        <p:spPr>
          <a:xfrm>
            <a:off x="5633158" y="4268709"/>
            <a:ext cx="511365" cy="23147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A9A6E8B-8C6F-E711-5439-690897167E64}"/>
              </a:ext>
            </a:extLst>
          </p:cNvPr>
          <p:cNvCxnSpPr>
            <a:cxnSpLocks/>
          </p:cNvCxnSpPr>
          <p:nvPr/>
        </p:nvCxnSpPr>
        <p:spPr>
          <a:xfrm>
            <a:off x="5613052" y="3932944"/>
            <a:ext cx="511365" cy="23147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092EC6B-54FE-0875-7A18-06826C22DF02}"/>
              </a:ext>
            </a:extLst>
          </p:cNvPr>
          <p:cNvCxnSpPr>
            <a:cxnSpLocks/>
          </p:cNvCxnSpPr>
          <p:nvPr/>
        </p:nvCxnSpPr>
        <p:spPr>
          <a:xfrm>
            <a:off x="5310317" y="3964253"/>
            <a:ext cx="532692" cy="654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3615D71-0D01-2DE5-6B2A-3DF5E3FCA0E5}"/>
              </a:ext>
            </a:extLst>
          </p:cNvPr>
          <p:cNvSpPr txBox="1"/>
          <p:nvPr/>
        </p:nvSpPr>
        <p:spPr>
          <a:xfrm>
            <a:off x="6083850" y="433292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4D4D8A7-CB0D-B560-CE28-CE8C189A64A4}"/>
              </a:ext>
            </a:extLst>
          </p:cNvPr>
          <p:cNvSpPr txBox="1"/>
          <p:nvPr/>
        </p:nvSpPr>
        <p:spPr>
          <a:xfrm>
            <a:off x="5995997" y="374750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ja-JP" altLang="en-US" b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3762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3532</TotalTime>
  <Words>936</Words>
  <Application>Microsoft Office PowerPoint</Application>
  <PresentationFormat>画面に合わせる (4:3)</PresentationFormat>
  <Paragraphs>207</Paragraphs>
  <Slides>19</Slides>
  <Notes>0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7" baseType="lpstr">
      <vt:lpstr>ＭＳ Ｐゴシック</vt:lpstr>
      <vt:lpstr>游ゴシック</vt:lpstr>
      <vt:lpstr>Bodoni MT Black</vt:lpstr>
      <vt:lpstr>Calibri</vt:lpstr>
      <vt:lpstr>Calibri Light</vt:lpstr>
      <vt:lpstr>Cambria Math</vt:lpstr>
      <vt:lpstr>Times New Roman</vt:lpstr>
      <vt:lpstr>レトロスペクト</vt:lpstr>
      <vt:lpstr>C-3 選手の3次元位置を追跡する バレーボール分析支援システム</vt:lpstr>
      <vt:lpstr>研究背景</vt:lpstr>
      <vt:lpstr>研究目的・内容</vt:lpstr>
      <vt:lpstr>コートの撮影</vt:lpstr>
      <vt:lpstr>カメラキャリブレーション</vt:lpstr>
      <vt:lpstr>AlphaPoseによる選手の姿勢推定</vt:lpstr>
      <vt:lpstr>映像間の選手の対応付け（手動）</vt:lpstr>
      <vt:lpstr>選手の3次元位置推定</vt:lpstr>
      <vt:lpstr>選手の3次元位置推定</vt:lpstr>
      <vt:lpstr>選手位置の推定結果(手動)</vt:lpstr>
      <vt:lpstr>研究の流れ</vt:lpstr>
      <vt:lpstr>映像間の選手の対応付け(自動)</vt:lpstr>
      <vt:lpstr>選手位置の推定結果(自動)</vt:lpstr>
      <vt:lpstr>まとめ</vt:lpstr>
      <vt:lpstr>本研究で撮影・使用した映像</vt:lpstr>
      <vt:lpstr>カメラキャリブレーション（カメラ内部パラメータ）</vt:lpstr>
      <vt:lpstr>カメラキャリブレーション（カメラ外部パラメータ）</vt:lpstr>
      <vt:lpstr>選手配置を知るメリット</vt:lpstr>
      <vt:lpstr>直線の最近点の求め方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深層学習を用いた款状解析システムによる集中度の定量化</dc:title>
  <dc:creator>中田 亘</dc:creator>
  <cp:lastModifiedBy>Sano Yuma</cp:lastModifiedBy>
  <cp:revision>228</cp:revision>
  <cp:lastPrinted>2020-01-20T20:32:45Z</cp:lastPrinted>
  <dcterms:created xsi:type="dcterms:W3CDTF">2020-01-04T21:19:10Z</dcterms:created>
  <dcterms:modified xsi:type="dcterms:W3CDTF">2023-01-27T07:08:30Z</dcterms:modified>
</cp:coreProperties>
</file>